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6" r:id="rId12"/>
    <p:sldId id="277" r:id="rId13"/>
    <p:sldId id="278" r:id="rId14"/>
    <p:sldId id="279" r:id="rId15"/>
    <p:sldId id="270" r:id="rId16"/>
    <p:sldId id="271" r:id="rId17"/>
    <p:sldId id="272" r:id="rId18"/>
    <p:sldId id="274" r:id="rId19"/>
    <p:sldId id="275" r:id="rId20"/>
    <p:sldId id="261" r:id="rId2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86" y="-13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9_02.jpg"/>
          <p:cNvPicPr preferRelativeResize="0"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4112" y="0"/>
            <a:ext cx="73152" cy="5715000"/>
          </a:xfrm>
          <a:prstGeom prst="rect">
            <a:avLst/>
          </a:prstGeom>
        </p:spPr>
      </p:pic>
      <p:pic>
        <p:nvPicPr>
          <p:cNvPr id="7" name="Picture 6" descr="1_0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1" y="0"/>
            <a:ext cx="1333500" cy="5715000"/>
          </a:xfrm>
          <a:prstGeom prst="rect">
            <a:avLst/>
          </a:prstGeom>
        </p:spPr>
      </p:pic>
      <p:grpSp>
        <p:nvGrpSpPr>
          <p:cNvPr id="4" name="Group 17"/>
          <p:cNvGrpSpPr/>
          <p:nvPr/>
        </p:nvGrpSpPr>
        <p:grpSpPr>
          <a:xfrm>
            <a:off x="0" y="5525293"/>
            <a:ext cx="9144000" cy="190500"/>
            <a:chOff x="0" y="6582727"/>
            <a:chExt cx="9144000" cy="228600"/>
          </a:xfrm>
        </p:grpSpPr>
        <p:sp>
          <p:nvSpPr>
            <p:cNvPr id="10" name="Rectangle 9"/>
            <p:cNvSpPr/>
            <p:nvPr/>
          </p:nvSpPr>
          <p:spPr>
            <a:xfrm>
              <a:off x="7813040" y="6582727"/>
              <a:ext cx="1330960" cy="2286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34101" y="6582727"/>
              <a:ext cx="1609724" cy="2286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582727"/>
              <a:ext cx="6096000" cy="2286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1"/>
            <a:ext cx="6781800" cy="891646"/>
          </a:xfrm>
        </p:spPr>
        <p:txBody>
          <a:bodyPr bIns="0" anchor="b" anchorCtr="0">
            <a:noAutofit/>
          </a:bodyPr>
          <a:lstStyle>
            <a:lvl1pPr>
              <a:defRPr sz="4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032000"/>
            <a:ext cx="6781800" cy="635000"/>
          </a:xfrm>
        </p:spPr>
        <p:txBody>
          <a:bodyPr lIns="0" tIns="0" rIns="0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>
          <a:xfrm>
            <a:off x="6210300" y="5508625"/>
            <a:ext cx="1524000" cy="190500"/>
          </a:xfrm>
        </p:spPr>
        <p:txBody>
          <a:bodyPr/>
          <a:lstStyle/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>
          <a:xfrm>
            <a:off x="7924800" y="5508625"/>
            <a:ext cx="1198880" cy="190500"/>
          </a:xfrm>
        </p:spPr>
        <p:txBody>
          <a:bodyPr/>
          <a:lstStyle/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>
            <a:off x="457201" y="5509260"/>
            <a:ext cx="5600700" cy="190500"/>
          </a:xfrm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4" name="Group 10"/>
          <p:cNvGrpSpPr/>
          <p:nvPr/>
        </p:nvGrpSpPr>
        <p:grpSpPr>
          <a:xfrm>
            <a:off x="0" y="5526088"/>
            <a:ext cx="9144000" cy="190500"/>
            <a:chOff x="0" y="6583680"/>
            <a:chExt cx="9144000" cy="228600"/>
          </a:xfrm>
        </p:grpSpPr>
        <p:sp>
          <p:nvSpPr>
            <p:cNvPr id="12" name="Rectangle 1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336550"/>
            <a:ext cx="9144000" cy="44450"/>
          </a:xfrm>
          <a:prstGeom prst="rect">
            <a:avLst/>
          </a:prstGeom>
        </p:spPr>
      </p:pic>
      <p:pic>
        <p:nvPicPr>
          <p:cNvPr id="14" name="Picture 13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0905"/>
            <a:ext cx="2057400" cy="46142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87680"/>
            <a:ext cx="6019800" cy="4617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0" y="5526088"/>
            <a:ext cx="9144000" cy="190500"/>
            <a:chOff x="0" y="6583680"/>
            <a:chExt cx="9144000" cy="228600"/>
          </a:xfrm>
        </p:grpSpPr>
        <p:sp>
          <p:nvSpPr>
            <p:cNvPr id="12" name="Rectangle 1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336550"/>
            <a:ext cx="9144000" cy="44450"/>
          </a:xfrm>
          <a:prstGeom prst="rect">
            <a:avLst/>
          </a:prstGeom>
        </p:spPr>
      </p:pic>
      <p:pic>
        <p:nvPicPr>
          <p:cNvPr id="14" name="Picture 13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0"/>
          <p:cNvGrpSpPr/>
          <p:nvPr/>
        </p:nvGrpSpPr>
        <p:grpSpPr>
          <a:xfrm>
            <a:off x="0" y="5526088"/>
            <a:ext cx="9144000" cy="190500"/>
            <a:chOff x="0" y="6583680"/>
            <a:chExt cx="9144000" cy="228600"/>
          </a:xfrm>
        </p:grpSpPr>
        <p:sp>
          <p:nvSpPr>
            <p:cNvPr id="32" name="Rectangle 3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336550"/>
            <a:ext cx="9144000" cy="44450"/>
          </a:xfrm>
          <a:prstGeom prst="rect">
            <a:avLst/>
          </a:prstGeom>
        </p:spPr>
      </p:pic>
      <p:pic>
        <p:nvPicPr>
          <p:cNvPr id="10" name="Picture 9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36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/>
          <p:nvPr/>
        </p:nvGrpSpPr>
        <p:grpSpPr>
          <a:xfrm>
            <a:off x="1438275" y="5524500"/>
            <a:ext cx="7705727" cy="190500"/>
            <a:chOff x="1438274" y="6629400"/>
            <a:chExt cx="7705726" cy="228600"/>
          </a:xfrm>
        </p:grpSpPr>
        <p:sp>
          <p:nvSpPr>
            <p:cNvPr id="27" name="Rectangle 26"/>
            <p:cNvSpPr/>
            <p:nvPr/>
          </p:nvSpPr>
          <p:spPr>
            <a:xfrm>
              <a:off x="8763000" y="662940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42480" y="662940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38274" y="6629400"/>
              <a:ext cx="5663565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3" y="4370918"/>
            <a:ext cx="6934199" cy="963083"/>
          </a:xfrm>
        </p:spPr>
        <p:txBody>
          <a:bodyPr anchor="t">
            <a:normAutofit/>
          </a:bodyPr>
          <a:lstStyle>
            <a:lvl1pPr algn="r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3" y="3429001"/>
            <a:ext cx="6934199" cy="941917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 descr="9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363980" cy="571500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7162800" y="5508625"/>
            <a:ext cx="1524000" cy="205740"/>
          </a:xfrm>
        </p:spPr>
        <p:txBody>
          <a:bodyPr/>
          <a:lstStyle/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>
          <a:xfrm>
            <a:off x="8742680" y="5508625"/>
            <a:ext cx="381000" cy="205740"/>
          </a:xfrm>
        </p:spPr>
        <p:txBody>
          <a:bodyPr/>
          <a:lstStyle/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>
          <a:xfrm>
            <a:off x="1524000" y="5508625"/>
            <a:ext cx="5562600" cy="206375"/>
          </a:xfrm>
        </p:spPr>
        <p:txBody>
          <a:bodyPr/>
          <a:lstStyle/>
          <a:p>
            <a:endParaRPr lang="en-AU"/>
          </a:p>
        </p:txBody>
      </p:sp>
      <p:pic>
        <p:nvPicPr>
          <p:cNvPr id="20" name="Picture 19" descr="vert_bar_02.png"/>
          <p:cNvPicPr preferRelativeResize="0"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2456" y="0"/>
            <a:ext cx="73152" cy="5715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r_06.png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336550"/>
            <a:ext cx="9144000" cy="44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2" name="Picture 11" descr="3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3655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" y="16510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648200" y="16510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3" name="Group 14"/>
          <p:cNvGrpSpPr/>
          <p:nvPr/>
        </p:nvGrpSpPr>
        <p:grpSpPr>
          <a:xfrm>
            <a:off x="0" y="5526088"/>
            <a:ext cx="9144000" cy="190500"/>
            <a:chOff x="0" y="6583680"/>
            <a:chExt cx="9144000" cy="228600"/>
          </a:xfrm>
        </p:grpSpPr>
        <p:sp>
          <p:nvSpPr>
            <p:cNvPr id="17" name="Rectangle 16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651000"/>
            <a:ext cx="4040188" cy="342635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 descr="4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655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4648201" y="1651000"/>
            <a:ext cx="4040188" cy="342635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57200" y="2032000"/>
            <a:ext cx="4038600" cy="30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5"/>
          </p:nvPr>
        </p:nvSpPr>
        <p:spPr>
          <a:xfrm>
            <a:off x="4648200" y="2032000"/>
            <a:ext cx="4038600" cy="30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bar_06.png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336550"/>
            <a:ext cx="9144000" cy="44450"/>
          </a:xfrm>
          <a:prstGeom prst="rect">
            <a:avLst/>
          </a:prstGeom>
        </p:spPr>
      </p:pic>
      <p:grpSp>
        <p:nvGrpSpPr>
          <p:cNvPr id="4" name="Group 17"/>
          <p:cNvGrpSpPr/>
          <p:nvPr/>
        </p:nvGrpSpPr>
        <p:grpSpPr>
          <a:xfrm>
            <a:off x="0" y="5526088"/>
            <a:ext cx="9144000" cy="190500"/>
            <a:chOff x="0" y="6583680"/>
            <a:chExt cx="9144000" cy="228600"/>
          </a:xfrm>
        </p:grpSpPr>
        <p:sp>
          <p:nvSpPr>
            <p:cNvPr id="20" name="Rectangle 19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Date Placeholder 2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 descr="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6550"/>
          </a:xfrm>
          <a:prstGeom prst="rect">
            <a:avLst/>
          </a:prstGeom>
        </p:spPr>
      </p:pic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336550"/>
            <a:ext cx="9144000" cy="44450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0" y="5526088"/>
            <a:ext cx="9144000" cy="190500"/>
            <a:chOff x="0" y="6583680"/>
            <a:chExt cx="9144000" cy="228600"/>
          </a:xfrm>
        </p:grpSpPr>
        <p:sp>
          <p:nvSpPr>
            <p:cNvPr id="13" name="Rectangle 12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5526088"/>
            <a:ext cx="9144000" cy="190500"/>
            <a:chOff x="0" y="6583680"/>
            <a:chExt cx="9144000" cy="228600"/>
          </a:xfrm>
        </p:grpSpPr>
        <p:sp>
          <p:nvSpPr>
            <p:cNvPr id="10" name="Rectangle 9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3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6550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title"/>
          </p:nvPr>
        </p:nvSpPr>
        <p:spPr>
          <a:xfrm>
            <a:off x="457200" y="1270000"/>
            <a:ext cx="3352800" cy="7620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419600" y="1270000"/>
            <a:ext cx="4267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1" y="2095499"/>
            <a:ext cx="3352800" cy="260604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 descr="bar_06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336550"/>
            <a:ext cx="9144000" cy="44450"/>
          </a:xfrm>
          <a:prstGeom prst="rect">
            <a:avLst/>
          </a:prstGeom>
        </p:spPr>
      </p:pic>
      <p:grpSp>
        <p:nvGrpSpPr>
          <p:cNvPr id="2" name="Group 15"/>
          <p:cNvGrpSpPr/>
          <p:nvPr/>
        </p:nvGrpSpPr>
        <p:grpSpPr>
          <a:xfrm>
            <a:off x="0" y="5526088"/>
            <a:ext cx="9144000" cy="190500"/>
            <a:chOff x="0" y="6583680"/>
            <a:chExt cx="9144000" cy="228600"/>
          </a:xfrm>
        </p:grpSpPr>
        <p:sp>
          <p:nvSpPr>
            <p:cNvPr id="17" name="Rectangle 16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5"/>
          <p:cNvGrpSpPr/>
          <p:nvPr/>
        </p:nvGrpSpPr>
        <p:grpSpPr>
          <a:xfrm>
            <a:off x="0" y="5526088"/>
            <a:ext cx="9144000" cy="190500"/>
            <a:chOff x="0" y="6583680"/>
            <a:chExt cx="9144000" cy="228600"/>
          </a:xfrm>
        </p:grpSpPr>
        <p:sp>
          <p:nvSpPr>
            <p:cNvPr id="13" name="Rectangle 12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540"/>
            <a:ext cx="3355848" cy="762000"/>
          </a:xfrm>
        </p:spPr>
        <p:txBody>
          <a:bodyPr anchor="b">
            <a:normAutofit/>
          </a:bodyPr>
          <a:lstStyle>
            <a:lvl1pPr algn="l">
              <a:defRPr lang="en-US" sz="1800" b="1" i="0" kern="1200" cap="all" spc="1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25696" y="1295400"/>
            <a:ext cx="4270248" cy="338328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95500"/>
            <a:ext cx="3355848" cy="260604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 descr="4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6550"/>
          </a:xfrm>
          <a:prstGeom prst="rect">
            <a:avLst/>
          </a:prstGeom>
        </p:spPr>
      </p:pic>
      <p:pic>
        <p:nvPicPr>
          <p:cNvPr id="9" name="Picture 8" descr="bar_06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336550"/>
            <a:ext cx="9144000" cy="444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19600" y="1270000"/>
            <a:ext cx="4267200" cy="13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4697678"/>
            <a:ext cx="4267200" cy="13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4000">
                <a:schemeClr val="bg1">
                  <a:lumMod val="75000"/>
                  <a:alpha val="61000"/>
                </a:schemeClr>
              </a:gs>
              <a:gs pos="38000">
                <a:schemeClr val="bg1">
                  <a:lumMod val="75000"/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25500"/>
            <a:ext cx="8229600" cy="762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51001"/>
            <a:ext cx="8229600" cy="34541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5508625"/>
            <a:ext cx="1524000" cy="19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A6DD3EC8-D1E7-4709-B405-41B3824C2857}" type="datetimeFigureOut">
              <a:rPr lang="en-AU" smtClean="0"/>
              <a:t>19-Oct-15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508625"/>
            <a:ext cx="6629400" cy="19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680" y="5508625"/>
            <a:ext cx="381000" cy="19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82618DE2-5C73-4FE5-92B3-FE95C5D5107F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 typeface="Wingdings" pitchFamily="2" charset="2"/>
        <a:buChar char="§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Commercial Application of Random Walks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GROUP 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245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AU" sz="2400" dirty="0"/>
              <a:t>To change peoples ‘walking behaviour’ depending on their location to:</a:t>
            </a:r>
          </a:p>
          <a:p>
            <a:pPr marL="514350" indent="-514350">
              <a:buAutoNum type="alphaLcParenR"/>
            </a:pPr>
            <a:r>
              <a:rPr lang="en-AU" sz="2400" dirty="0"/>
              <a:t>Make a more realistic simulation</a:t>
            </a:r>
          </a:p>
          <a:p>
            <a:pPr marL="514350" indent="-514350">
              <a:buAutoNum type="alphaLcParenR"/>
            </a:pPr>
            <a:r>
              <a:rPr lang="en-AU" sz="2400" dirty="0"/>
              <a:t>To avoid people getting stuck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274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65578" t="46265" r="7857" b="6250"/>
          <a:stretch>
            <a:fillRect/>
          </a:stretch>
        </p:blipFill>
        <p:spPr bwMode="auto">
          <a:xfrm>
            <a:off x="331114" y="2996952"/>
            <a:ext cx="2470824" cy="2483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72137" t="11610" r="9046" b="54922"/>
          <a:stretch>
            <a:fillRect/>
          </a:stretch>
        </p:blipFill>
        <p:spPr bwMode="auto">
          <a:xfrm>
            <a:off x="393645" y="460088"/>
            <a:ext cx="2411760" cy="241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31607" t="46235" r="45764" b="13392"/>
          <a:stretch>
            <a:fillRect/>
          </a:stretch>
        </p:blipFill>
        <p:spPr bwMode="auto">
          <a:xfrm>
            <a:off x="6504371" y="500295"/>
            <a:ext cx="2301484" cy="230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 l="30630" t="7672" r="50553" b="59844"/>
          <a:stretch>
            <a:fillRect/>
          </a:stretch>
        </p:blipFill>
        <p:spPr bwMode="auto">
          <a:xfrm>
            <a:off x="6494321" y="3130103"/>
            <a:ext cx="2311534" cy="2243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961271" y="915888"/>
            <a:ext cx="345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Buildings, Junctions &amp; Doorways:</a:t>
            </a:r>
          </a:p>
          <a:p>
            <a:pPr algn="ctr"/>
            <a:r>
              <a:rPr lang="en-AU" dirty="0" smtClean="0"/>
              <a:t>Up: 25%</a:t>
            </a:r>
          </a:p>
          <a:p>
            <a:pPr algn="ctr"/>
            <a:r>
              <a:rPr lang="en-AU" dirty="0" smtClean="0"/>
              <a:t>Down: 25%</a:t>
            </a:r>
          </a:p>
          <a:p>
            <a:pPr algn="ctr"/>
            <a:r>
              <a:rPr lang="en-AU" dirty="0" smtClean="0"/>
              <a:t>Left: 25%</a:t>
            </a:r>
          </a:p>
          <a:p>
            <a:pPr algn="ctr"/>
            <a:r>
              <a:rPr lang="en-AU" dirty="0" smtClean="0"/>
              <a:t>Right: 25%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4918118" y="3505572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/>
              <a:t>Vertical Paths:</a:t>
            </a:r>
          </a:p>
          <a:p>
            <a:pPr algn="r"/>
            <a:r>
              <a:rPr lang="en-AU" dirty="0" smtClean="0"/>
              <a:t>Up: 40%</a:t>
            </a:r>
          </a:p>
          <a:p>
            <a:pPr algn="r"/>
            <a:r>
              <a:rPr lang="en-AU" dirty="0" smtClean="0"/>
              <a:t>Down: 40%</a:t>
            </a:r>
          </a:p>
          <a:p>
            <a:pPr algn="r"/>
            <a:r>
              <a:rPr lang="en-AU" dirty="0" smtClean="0"/>
              <a:t>Left: 10%</a:t>
            </a:r>
          </a:p>
          <a:p>
            <a:pPr algn="r"/>
            <a:r>
              <a:rPr lang="en-AU" dirty="0" smtClean="0"/>
              <a:t>Right: 10%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2915816" y="3513213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Horizontal Paths:</a:t>
            </a:r>
          </a:p>
          <a:p>
            <a:r>
              <a:rPr lang="en-AU" dirty="0" smtClean="0"/>
              <a:t>Up: 10%</a:t>
            </a:r>
          </a:p>
          <a:p>
            <a:r>
              <a:rPr lang="en-AU" dirty="0" smtClean="0"/>
              <a:t>Down: 10%</a:t>
            </a:r>
          </a:p>
          <a:p>
            <a:r>
              <a:rPr lang="en-AU" dirty="0" smtClean="0"/>
              <a:t>Left: 40%</a:t>
            </a:r>
          </a:p>
          <a:p>
            <a:r>
              <a:rPr lang="en-AU" dirty="0" smtClean="0"/>
              <a:t>Right: 40%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7693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we did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AU" sz="2400" dirty="0"/>
              <a:t>We learnt that by changing the parameters of each direction in the random walks we change the probability of the students movement</a:t>
            </a:r>
          </a:p>
          <a:p>
            <a:pPr>
              <a:buNone/>
            </a:pPr>
            <a:endParaRPr lang="en-AU" sz="2400" dirty="0"/>
          </a:p>
          <a:p>
            <a:pPr>
              <a:buNone/>
            </a:pPr>
            <a:r>
              <a:rPr lang="en-AU" sz="2400" dirty="0"/>
              <a:t>Using the hit masks that Jordan explained we put a condition on the probability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8952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95300"/>
            <a:ext cx="8229600" cy="762000"/>
          </a:xfrm>
        </p:spPr>
        <p:txBody>
          <a:bodyPr/>
          <a:lstStyle/>
          <a:p>
            <a:r>
              <a:rPr lang="en-AU" dirty="0"/>
              <a:t>Modifications to the code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l="8574" t="15375" r="3430" b="22773"/>
          <a:stretch>
            <a:fillRect/>
          </a:stretch>
        </p:blipFill>
        <p:spPr bwMode="auto">
          <a:xfrm>
            <a:off x="-14900" y="985292"/>
            <a:ext cx="9144000" cy="472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25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1316"/>
            <a:ext cx="8229600" cy="3454136"/>
          </a:xfrm>
        </p:spPr>
        <p:txBody>
          <a:bodyPr/>
          <a:lstStyle/>
          <a:p>
            <a:pPr>
              <a:buNone/>
            </a:pPr>
            <a:r>
              <a:rPr lang="en-AU" sz="2800" dirty="0"/>
              <a:t>After the simulation has finished we used the animation code from the worksheets to show the ‘students’ moving </a:t>
            </a:r>
          </a:p>
          <a:p>
            <a:pPr>
              <a:buNone/>
            </a:pPr>
            <a:endParaRPr lang="en-AU" sz="2800" dirty="0"/>
          </a:p>
          <a:p>
            <a:pPr>
              <a:buNone/>
            </a:pPr>
            <a:r>
              <a:rPr lang="en-AU" sz="2800" dirty="0"/>
              <a:t>James will discuss how this data is displayed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748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Calculating the Population in Buildings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The aim of </a:t>
            </a:r>
            <a:r>
              <a:rPr lang="en-AU" dirty="0"/>
              <a:t>this simulation is to find the buildings which see the </a:t>
            </a:r>
            <a:r>
              <a:rPr lang="en-AU" dirty="0" smtClean="0"/>
              <a:t>most traffic</a:t>
            </a:r>
          </a:p>
          <a:p>
            <a:r>
              <a:rPr lang="en-AU" dirty="0" smtClean="0"/>
              <a:t>How is it done?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2000" dirty="0" smtClean="0"/>
              <a:t>The number of hits in each building is tallied.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2000" dirty="0" smtClean="0"/>
              <a:t>This information is fed into:</a:t>
            </a:r>
          </a:p>
          <a:p>
            <a:pPr marL="1200150" lvl="2" indent="-342900">
              <a:buFont typeface="+mj-lt"/>
              <a:buAutoNum type="alphaLcParenR"/>
            </a:pPr>
            <a:r>
              <a:rPr lang="en-AU" sz="1800" dirty="0" smtClean="0"/>
              <a:t>An array which shows the final count at the end of the simulation. </a:t>
            </a:r>
          </a:p>
          <a:p>
            <a:pPr marL="1200150" lvl="2" indent="-342900">
              <a:buFont typeface="+mj-lt"/>
              <a:buAutoNum type="alphaLcParenR"/>
            </a:pPr>
            <a:r>
              <a:rPr lang="en-AU" sz="1800" dirty="0" smtClean="0"/>
              <a:t>A larger, separate array which stores the count at each step, them presented at the as an animated graph detailing the population counts in each building over time.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181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Explanation of the Code - Tally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The ‘tally’ function is called to sum the number of people in each building.</a:t>
            </a:r>
          </a:p>
          <a:p>
            <a:endParaRPr lang="en-AU" dirty="0"/>
          </a:p>
          <a:p>
            <a:r>
              <a:rPr lang="en-AU" dirty="0" smtClean="0"/>
              <a:t>Two variable are made and assigned to be zero. ‘F’  is the ‘old’ count for the number of people in a building, and ‘S’ is the ‘new’ count. </a:t>
            </a:r>
          </a:p>
          <a:p>
            <a:endParaRPr lang="en-AU" dirty="0"/>
          </a:p>
          <a:p>
            <a:r>
              <a:rPr lang="en-AU" dirty="0" smtClean="0"/>
              <a:t>The values are compared for each n. If the new value is smaller the ‘old’ value is updated. If the ‘new’ value is bigger, then the </a:t>
            </a:r>
            <a:r>
              <a:rPr lang="en-AU" dirty="0"/>
              <a:t>difference between the two is added to and ongoing sum and then F is again </a:t>
            </a:r>
            <a:r>
              <a:rPr lang="en-AU" dirty="0" smtClean="0"/>
              <a:t>updated.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836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Explanation of the Code - Animated Graph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The ‘</a:t>
            </a:r>
            <a:r>
              <a:rPr lang="en-AU" dirty="0" err="1" smtClean="0"/>
              <a:t>live_hist</a:t>
            </a:r>
            <a:r>
              <a:rPr lang="en-AU" dirty="0" smtClean="0"/>
              <a:t>’ function is called to plot the animated graph. </a:t>
            </a:r>
          </a:p>
          <a:p>
            <a:endParaRPr lang="en-AU" dirty="0"/>
          </a:p>
          <a:p>
            <a:r>
              <a:rPr lang="en-AU" dirty="0" smtClean="0"/>
              <a:t>The ‘S’ array (all of the building populations for each step) is transposed and then fed into the ‘bar’ command. (To make a bar graph). </a:t>
            </a:r>
          </a:p>
          <a:p>
            <a:endParaRPr lang="en-AU" dirty="0"/>
          </a:p>
          <a:p>
            <a:r>
              <a:rPr lang="en-AU" dirty="0" smtClean="0"/>
              <a:t>Axis are set and named, as well as allocating an animating title. </a:t>
            </a:r>
          </a:p>
          <a:p>
            <a:endParaRPr lang="en-AU" dirty="0"/>
          </a:p>
          <a:p>
            <a:r>
              <a:rPr lang="en-AU" dirty="0" smtClean="0"/>
              <a:t>The whole process repeats for each of the steps in the simulation.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55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7308"/>
            <a:ext cx="8229600" cy="762000"/>
          </a:xfrm>
        </p:spPr>
        <p:txBody>
          <a:bodyPr/>
          <a:lstStyle/>
          <a:p>
            <a:r>
              <a:rPr lang="en-AU" dirty="0" smtClean="0"/>
              <a:t>1000 Steps Histogram</a:t>
            </a:r>
            <a:endParaRPr lang="en-AU" dirty="0"/>
          </a:p>
        </p:txBody>
      </p:sp>
      <p:pic>
        <p:nvPicPr>
          <p:cNvPr id="4" name="1,000 Steps - Histogram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1057300"/>
            <a:ext cx="5282529" cy="4248472"/>
          </a:xfrm>
        </p:spPr>
      </p:pic>
    </p:spTree>
    <p:extLst>
      <p:ext uri="{BB962C8B-B14F-4D97-AF65-F5344CB8AC3E}">
        <p14:creationId xmlns:p14="http://schemas.microsoft.com/office/powerpoint/2010/main" val="160162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Results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As shown clearly in the graph and final data, ‘P Block’ is by far the most visited building at QUT Gardens Point. </a:t>
            </a:r>
          </a:p>
          <a:p>
            <a:endParaRPr lang="en-AU" dirty="0" smtClean="0"/>
          </a:p>
          <a:p>
            <a:r>
              <a:rPr lang="en-AU" dirty="0" smtClean="0"/>
              <a:t>This result is roughly the same for every test that is run, so the simulation is quite repeatable. </a:t>
            </a:r>
          </a:p>
          <a:p>
            <a:endParaRPr lang="en-AU" dirty="0"/>
          </a:p>
          <a:p>
            <a:r>
              <a:rPr lang="en-AU" dirty="0" smtClean="0"/>
              <a:t>There may be some differences between what is seen in this simulation and your own experience of pedestrian traffic around QUT. </a:t>
            </a:r>
          </a:p>
          <a:p>
            <a:pPr marL="0" indent="0">
              <a:buNone/>
            </a:pPr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366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Our Idea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3652"/>
            <a:ext cx="8229600" cy="3454136"/>
          </a:xfrm>
        </p:spPr>
        <p:txBody>
          <a:bodyPr/>
          <a:lstStyle/>
          <a:p>
            <a:r>
              <a:rPr lang="en-AU" sz="2400" dirty="0" smtClean="0"/>
              <a:t>Simulate how people </a:t>
            </a:r>
          </a:p>
          <a:p>
            <a:pPr marL="0" indent="0">
              <a:buNone/>
            </a:pPr>
            <a:r>
              <a:rPr lang="en-AU" sz="2400" dirty="0"/>
              <a:t> </a:t>
            </a:r>
            <a:r>
              <a:rPr lang="en-AU" sz="2400" dirty="0" smtClean="0"/>
              <a:t>    move around QUT</a:t>
            </a:r>
          </a:p>
          <a:p>
            <a:pPr marL="0" indent="0">
              <a:buNone/>
            </a:pPr>
            <a:endParaRPr lang="en-AU" sz="2400" dirty="0" smtClean="0"/>
          </a:p>
          <a:p>
            <a:r>
              <a:rPr lang="en-AU" sz="2400" dirty="0" smtClean="0"/>
              <a:t>Find ideal advertising location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03" y="1537353"/>
            <a:ext cx="3672408" cy="30603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71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9228"/>
            <a:ext cx="8229600" cy="762000"/>
          </a:xfrm>
        </p:spPr>
        <p:txBody>
          <a:bodyPr/>
          <a:lstStyle/>
          <a:p>
            <a:r>
              <a:rPr lang="en-AU" dirty="0" smtClean="0"/>
              <a:t>Assumptions and Limitations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324"/>
            <a:ext cx="8229600" cy="4176464"/>
          </a:xfrm>
        </p:spPr>
        <p:txBody>
          <a:bodyPr>
            <a:normAutofit/>
          </a:bodyPr>
          <a:lstStyle/>
          <a:p>
            <a:r>
              <a:rPr lang="en-AU" dirty="0"/>
              <a:t>T</a:t>
            </a:r>
            <a:r>
              <a:rPr lang="en-AU" dirty="0" smtClean="0"/>
              <a:t>ime </a:t>
            </a:r>
            <a:r>
              <a:rPr lang="en-AU" dirty="0"/>
              <a:t>consuming to create masks 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Buildings </a:t>
            </a:r>
            <a:r>
              <a:rPr lang="en-AU" dirty="0"/>
              <a:t>are only one </a:t>
            </a:r>
            <a:r>
              <a:rPr lang="en-AU" dirty="0" smtClean="0"/>
              <a:t>storey</a:t>
            </a:r>
          </a:p>
          <a:p>
            <a:endParaRPr lang="en-AU" dirty="0"/>
          </a:p>
          <a:p>
            <a:r>
              <a:rPr lang="en-AU" dirty="0"/>
              <a:t>Bigger buildings having greater random </a:t>
            </a:r>
            <a:r>
              <a:rPr lang="en-AU" dirty="0" smtClean="0"/>
              <a:t>traffic</a:t>
            </a:r>
          </a:p>
          <a:p>
            <a:endParaRPr lang="en-AU" dirty="0"/>
          </a:p>
          <a:p>
            <a:r>
              <a:rPr lang="en-AU" dirty="0"/>
              <a:t>Random walk appropriately models </a:t>
            </a:r>
            <a:r>
              <a:rPr lang="en-AU" dirty="0" smtClean="0"/>
              <a:t>people</a:t>
            </a:r>
          </a:p>
          <a:p>
            <a:endParaRPr lang="en-AU" dirty="0" smtClean="0"/>
          </a:p>
          <a:p>
            <a:r>
              <a:rPr lang="en-AU" dirty="0"/>
              <a:t>M</a:t>
            </a:r>
            <a:r>
              <a:rPr lang="en-AU" dirty="0" smtClean="0"/>
              <a:t>odel </a:t>
            </a:r>
            <a:r>
              <a:rPr lang="en-AU" dirty="0"/>
              <a:t>can't be excessive in size (dimensions or no. of particles)</a:t>
            </a:r>
            <a:endParaRPr lang="en-AU" dirty="0" smtClean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755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7" y="533471"/>
            <a:ext cx="2333603" cy="1953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48" y="517241"/>
            <a:ext cx="2353856" cy="1977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0329"/>
            <a:ext cx="2823608" cy="2359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478" y="533127"/>
            <a:ext cx="2359547" cy="1953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4" y="517241"/>
            <a:ext cx="2372168" cy="196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468" y="2712006"/>
            <a:ext cx="2863676" cy="2377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9186" y="2713484"/>
            <a:ext cx="2803294" cy="23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81236"/>
            <a:ext cx="4968552" cy="496855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88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81236"/>
            <a:ext cx="8769896" cy="50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7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eduplace.com/math/mathsteps/artwork/4_coord_what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777380"/>
            <a:ext cx="2327411" cy="232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4459" y="4369668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(x, y) Co - ordinates</a:t>
            </a:r>
            <a:endParaRPr lang="en-AU" dirty="0"/>
          </a:p>
        </p:txBody>
      </p:sp>
      <p:pic>
        <p:nvPicPr>
          <p:cNvPr id="6" name="Picture 4" descr="http://www.codeproject.com/KB/cs/Arrays-dontumindit/array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798244"/>
            <a:ext cx="2717907" cy="230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45879" y="4359423"/>
            <a:ext cx="248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(Rows, Columns) Array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2987824" y="2488749"/>
            <a:ext cx="269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 smtClean="0"/>
              <a:t>COMPARE</a:t>
            </a:r>
            <a:endParaRPr lang="en-AU" sz="32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83768" y="2780261"/>
            <a:ext cx="915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364089" y="2780261"/>
            <a:ext cx="8640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95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9228"/>
            <a:ext cx="7272807" cy="51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Limitations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Particles can’t go outside the mask: must stay within the width + height of the array</a:t>
            </a:r>
          </a:p>
          <a:p>
            <a:endParaRPr lang="en-AU" dirty="0"/>
          </a:p>
          <a:p>
            <a:r>
              <a:rPr lang="en-AU" dirty="0" smtClean="0"/>
              <a:t>Particle co-ordinates + step size must be integers : you can’t have the 1.5</a:t>
            </a:r>
            <a:r>
              <a:rPr lang="en-AU" baseline="30000" dirty="0" smtClean="0"/>
              <a:t>th</a:t>
            </a:r>
            <a:r>
              <a:rPr lang="en-AU" dirty="0" smtClean="0"/>
              <a:t> row, or 9.87</a:t>
            </a:r>
            <a:r>
              <a:rPr lang="en-AU" baseline="30000" dirty="0" smtClean="0"/>
              <a:t>th</a:t>
            </a:r>
            <a:r>
              <a:rPr lang="en-AU" dirty="0" smtClean="0"/>
              <a:t> column. </a:t>
            </a:r>
          </a:p>
        </p:txBody>
      </p:sp>
    </p:spTree>
    <p:extLst>
      <p:ext uri="{BB962C8B-B14F-4D97-AF65-F5344CB8AC3E}">
        <p14:creationId xmlns:p14="http://schemas.microsoft.com/office/powerpoint/2010/main" val="254387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Random Walks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 smtClean="0"/>
          </a:p>
          <a:p>
            <a:r>
              <a:rPr lang="en-AU" sz="2400" dirty="0" smtClean="0"/>
              <a:t>Now </a:t>
            </a:r>
            <a:r>
              <a:rPr lang="en-AU" sz="2400" dirty="0"/>
              <a:t>that we have a map of QUT and people we need to simulate them moving about the university.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26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ro">
  <a:themeElements>
    <a:clrScheme name="Macro">
      <a:dk1>
        <a:sysClr val="windowText" lastClr="000000"/>
      </a:dk1>
      <a:lt1>
        <a:sysClr val="window" lastClr="FFFFFF"/>
      </a:lt1>
      <a:dk2>
        <a:srgbClr val="3F3F4D"/>
      </a:dk2>
      <a:lt2>
        <a:srgbClr val="DDDDDD"/>
      </a:lt2>
      <a:accent1>
        <a:srgbClr val="A51009"/>
      </a:accent1>
      <a:accent2>
        <a:srgbClr val="DE7014"/>
      </a:accent2>
      <a:accent3>
        <a:srgbClr val="704836"/>
      </a:accent3>
      <a:accent4>
        <a:srgbClr val="F2B431"/>
      </a:accent4>
      <a:accent5>
        <a:srgbClr val="7F221D"/>
      </a:accent5>
      <a:accent6>
        <a:srgbClr val="CDAC77"/>
      </a:accent6>
      <a:hlink>
        <a:srgbClr val="F5B123"/>
      </a:hlink>
      <a:folHlink>
        <a:srgbClr val="E19B0B"/>
      </a:folHlink>
    </a:clrScheme>
    <a:fontScheme name="Macr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cr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300000"/>
              </a:schemeClr>
            </a:gs>
            <a:gs pos="100000">
              <a:schemeClr val="phClr">
                <a:tint val="80000"/>
                <a:satMod val="15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hade val="90000"/>
                <a:satMod val="300000"/>
              </a:schemeClr>
            </a:gs>
            <a:gs pos="100000">
              <a:schemeClr val="phClr">
                <a:satMod val="150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70000"/>
              </a:srgbClr>
            </a:outerShdw>
          </a:effectLst>
        </a:effectStyle>
        <a:effectStyle>
          <a:effectLst>
            <a:outerShdw blurRad="25400" dist="254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5875" prstMaterial="softmetal">
            <a:bevelT w="25400" h="19050" prst="angle"/>
            <a:contourClr>
              <a:schemeClr val="phClr">
                <a:shade val="30000"/>
              </a:schemeClr>
            </a:contourClr>
          </a:sp3d>
        </a:effectStyle>
        <a:effectStyle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9050" prstMaterial="metal">
            <a:bevelT w="63500" h="31750" prst="angle"/>
            <a:contourClr>
              <a:schemeClr val="phClr">
                <a:shade val="25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7000"/>
                <a:shade val="93000"/>
                <a:satMod val="110000"/>
                <a:lumMod val="90000"/>
              </a:schemeClr>
            </a:gs>
            <a:gs pos="76000">
              <a:schemeClr val="phClr">
                <a:tint val="85000"/>
                <a:shade val="75000"/>
                <a:satMod val="120000"/>
              </a:schemeClr>
            </a:gs>
            <a:gs pos="100000">
              <a:schemeClr val="phClr">
                <a:tint val="86000"/>
                <a:shade val="50000"/>
                <a:satMod val="13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35000"/>
                <a:satMod val="146000"/>
                <a:lumMod val="101000"/>
              </a:schemeClr>
            </a:gs>
            <a:gs pos="26000">
              <a:schemeClr val="phClr">
                <a:tint val="96000"/>
                <a:shade val="96000"/>
                <a:satMod val="190000"/>
              </a:schemeClr>
            </a:gs>
            <a:gs pos="100000">
              <a:schemeClr val="phClr">
                <a:tint val="60000"/>
                <a:shade val="90000"/>
                <a:satMod val="22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TM01859866[[fn=Macro]]</Template>
  <TotalTime>407</TotalTime>
  <Words>640</Words>
  <Application>Microsoft Office PowerPoint</Application>
  <PresentationFormat>On-screen Show (16:10)</PresentationFormat>
  <Paragraphs>83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Macro</vt:lpstr>
      <vt:lpstr>Commercial Application of Random Walks</vt:lpstr>
      <vt:lpstr>Our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Random Walks</vt:lpstr>
      <vt:lpstr>Idea</vt:lpstr>
      <vt:lpstr>PowerPoint Presentation</vt:lpstr>
      <vt:lpstr>How we did it</vt:lpstr>
      <vt:lpstr>Modifications to the code</vt:lpstr>
      <vt:lpstr>PowerPoint Presentation</vt:lpstr>
      <vt:lpstr>Calculating the Population in Buildings</vt:lpstr>
      <vt:lpstr>Explanation of the Code - Tally</vt:lpstr>
      <vt:lpstr>Explanation of the Code - Animated Graph</vt:lpstr>
      <vt:lpstr>1000 Steps Histogram</vt:lpstr>
      <vt:lpstr>Results</vt:lpstr>
      <vt:lpstr>Assumptions and Limitations</vt:lpstr>
    </vt:vector>
  </TitlesOfParts>
  <Company>QUT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Commercial Application of Random Walks</dc:title>
  <dc:creator>MELT</dc:creator>
  <cp:lastModifiedBy>Kent</cp:lastModifiedBy>
  <cp:revision>22</cp:revision>
  <dcterms:created xsi:type="dcterms:W3CDTF">2015-10-13T04:46:15Z</dcterms:created>
  <dcterms:modified xsi:type="dcterms:W3CDTF">2015-10-19T12:57:24Z</dcterms:modified>
</cp:coreProperties>
</file>